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urier Prime" charset="1" panose="00000509000000000000"/>
      <p:regular r:id="rId17"/>
    </p:embeddedFont>
    <p:embeddedFont>
      <p:font typeface="Futura" charset="1" panose="020B0502020204020303"/>
      <p:regular r:id="rId18"/>
    </p:embeddedFont>
    <p:embeddedFont>
      <p:font typeface="Futura Bold" charset="1" panose="020B0702020204020203"/>
      <p:regular r:id="rId19"/>
    </p:embeddedFont>
    <p:embeddedFont>
      <p:font typeface="HK Modular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3294138" y="4385494"/>
            <a:ext cx="9650362" cy="0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762002" y="-102870"/>
            <a:ext cx="4230823" cy="10389870"/>
            <a:chOff x="0" y="0"/>
            <a:chExt cx="1543416" cy="37902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43416" cy="3790253"/>
            </a:xfrm>
            <a:custGeom>
              <a:avLst/>
              <a:gdLst/>
              <a:ahLst/>
              <a:cxnLst/>
              <a:rect r="r" b="b" t="t" l="l"/>
              <a:pathLst>
                <a:path h="3790253" w="1543416">
                  <a:moveTo>
                    <a:pt x="0" y="0"/>
                  </a:moveTo>
                  <a:lnTo>
                    <a:pt x="1543416" y="0"/>
                  </a:lnTo>
                  <a:lnTo>
                    <a:pt x="1543416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4666595" y="9210675"/>
            <a:ext cx="15390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diamond" len="lg" w="lg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09623" y="536629"/>
            <a:ext cx="5632954" cy="5632954"/>
          </a:xfrm>
          <a:custGeom>
            <a:avLst/>
            <a:gdLst/>
            <a:ahLst/>
            <a:cxnLst/>
            <a:rect r="r" b="b" t="t" l="l"/>
            <a:pathLst>
              <a:path h="5632954" w="5632954">
                <a:moveTo>
                  <a:pt x="0" y="0"/>
                </a:moveTo>
                <a:lnTo>
                  <a:pt x="5632955" y="0"/>
                </a:lnTo>
                <a:lnTo>
                  <a:pt x="5632955" y="5632954"/>
                </a:lnTo>
                <a:lnTo>
                  <a:pt x="0" y="5632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37186" y="2704575"/>
            <a:ext cx="10718760" cy="263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LIBRERIA</a:t>
            </a:r>
          </a:p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PYGAME{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5791" y="7091193"/>
            <a:ext cx="2471972" cy="160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77"/>
              </a:lnSpc>
            </a:pPr>
            <a:r>
              <a:rPr lang="en-US" sz="1094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78912" y="5790868"/>
            <a:ext cx="10747189" cy="32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&lt;Por="Eliseo Martinez</a:t>
            </a:r>
          </a:p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Roberto Orellana</a:t>
            </a:r>
          </a:p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Brian Romero</a:t>
            </a:r>
          </a:p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Derick Flores"/&gt;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043" y="1866821"/>
            <a:ext cx="8143143" cy="4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&lt;!--Universidad Gerardo Barrios--&gt;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44000" y="2184887"/>
            <a:ext cx="8408923" cy="5230371"/>
          </a:xfrm>
          <a:custGeom>
            <a:avLst/>
            <a:gdLst/>
            <a:ahLst/>
            <a:cxnLst/>
            <a:rect r="r" b="b" t="t" l="l"/>
            <a:pathLst>
              <a:path h="5230371" w="8408923">
                <a:moveTo>
                  <a:pt x="0" y="0"/>
                </a:moveTo>
                <a:lnTo>
                  <a:pt x="8408923" y="0"/>
                </a:lnTo>
                <a:lnTo>
                  <a:pt x="8408923" y="5230372"/>
                </a:lnTo>
                <a:lnTo>
                  <a:pt x="0" y="5230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1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Código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0556" y="2474910"/>
            <a:ext cx="7867694" cy="577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418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código es una implementación de Tetris con las siguientes características:</a:t>
            </a:r>
          </a:p>
          <a:p>
            <a:pPr algn="l">
              <a:lnSpc>
                <a:spcPts val="3288"/>
              </a:lnSpc>
            </a:pPr>
          </a:p>
          <a:p>
            <a:pPr algn="l" marL="522121" indent="-261060" lvl="1">
              <a:lnSpc>
                <a:spcPts val="3288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Las figuras se generan aleatoriamente y pueden moverse y rotarse.</a:t>
            </a:r>
          </a:p>
          <a:p>
            <a:pPr algn="l" marL="522121" indent="-261060" lvl="1">
              <a:lnSpc>
                <a:spcPts val="3288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juego detecta cuando una figura colisiona con los bordes o con otras figuras.</a:t>
            </a:r>
          </a:p>
          <a:p>
            <a:pPr algn="l" marL="522121" indent="-261060" lvl="1">
              <a:lnSpc>
                <a:spcPts val="3288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jugador gana puntos al completar filas llenas.</a:t>
            </a:r>
          </a:p>
          <a:p>
            <a:pPr algn="l" marL="522121" indent="-261060" lvl="1">
              <a:lnSpc>
                <a:spcPts val="3288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juego termina cuando las figuras alcanzan la parte superior del tablero.</a:t>
            </a:r>
          </a:p>
          <a:p>
            <a:pPr algn="l" marL="522121" indent="-261060" lvl="1">
              <a:lnSpc>
                <a:spcPts val="3288"/>
              </a:lnSpc>
              <a:buFont typeface="Arial"/>
              <a:buChar char="•"/>
            </a:pPr>
            <a:r>
              <a:rPr lang="en-US" sz="2418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Pygame maneja los gráficos y las interacciones del teclado.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01840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-2839732" y="3931089"/>
            <a:ext cx="8741551" cy="0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37186" y="3245316"/>
            <a:ext cx="10718760" cy="132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7"/>
              </a:lnSpc>
            </a:pPr>
            <a:r>
              <a:rPr lang="en-US" sz="912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 {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15791" y="6536903"/>
            <a:ext cx="2471972" cy="160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77"/>
              </a:lnSpc>
            </a:pPr>
            <a:r>
              <a:rPr lang="en-US" sz="1094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78912" y="5236577"/>
            <a:ext cx="10747189" cy="787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56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&lt;Por="Su atencion Prestada"/&gt;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94891" y="2085555"/>
            <a:ext cx="11259224" cy="4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736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&lt;!--Estudio Shonos--&gt;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156332" y="4706303"/>
            <a:ext cx="5179073" cy="893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60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Contenidos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16672" y="1800542"/>
            <a:ext cx="6985393" cy="696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Introducción</a:t>
            </a:r>
          </a:p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Conceptos</a:t>
            </a:r>
          </a:p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Caracteristicas</a:t>
            </a:r>
          </a:p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Instalacion</a:t>
            </a:r>
          </a:p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Casos de Uso</a:t>
            </a:r>
          </a:p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Ventajas y Desventaja</a:t>
            </a:r>
          </a:p>
          <a:p>
            <a:pPr algn="l">
              <a:lnSpc>
                <a:spcPts val="7925"/>
              </a:lnSpc>
            </a:pPr>
            <a:r>
              <a:rPr lang="en-US" sz="4354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Ejemplo en Codigo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52596" y="1800542"/>
            <a:ext cx="1270690" cy="696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01</a:t>
            </a:r>
          </a:p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02</a:t>
            </a:r>
          </a:p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03</a:t>
            </a:r>
          </a:p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04</a:t>
            </a:r>
          </a:p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05</a:t>
            </a:r>
          </a:p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06</a:t>
            </a:r>
          </a:p>
          <a:p>
            <a:pPr algn="r">
              <a:lnSpc>
                <a:spcPts val="7925"/>
              </a:lnSpc>
            </a:pPr>
            <a:r>
              <a:rPr lang="en-US" sz="4354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07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578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996887" y="2311941"/>
            <a:ext cx="5560248" cy="5560248"/>
          </a:xfrm>
          <a:custGeom>
            <a:avLst/>
            <a:gdLst/>
            <a:ahLst/>
            <a:cxnLst/>
            <a:rect r="r" b="b" t="t" l="l"/>
            <a:pathLst>
              <a:path h="5560248" w="5560248">
                <a:moveTo>
                  <a:pt x="0" y="0"/>
                </a:moveTo>
                <a:lnTo>
                  <a:pt x="5560248" y="0"/>
                </a:lnTo>
                <a:lnTo>
                  <a:pt x="5560248" y="5560248"/>
                </a:lnTo>
                <a:lnTo>
                  <a:pt x="0" y="556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Introducción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5713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9944" y="3297734"/>
            <a:ext cx="8588918" cy="471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303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Pygame es una librería de Python para crear videojuegos y programas interactivos en 2D. Facilita el manejo de gráficos, sonidos y control de acciones de los jugadores sin requerir conocimientos avanzados. Es ideal para principiantes y compatible con varios sistemas operativos, lo que la hace versátil.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13758" y="1848425"/>
            <a:ext cx="9645542" cy="2598034"/>
            <a:chOff x="0" y="0"/>
            <a:chExt cx="3518720" cy="947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8720" cy="947770"/>
            </a:xfrm>
            <a:custGeom>
              <a:avLst/>
              <a:gdLst/>
              <a:ahLst/>
              <a:cxnLst/>
              <a:rect r="r" b="b" t="t" l="l"/>
              <a:pathLst>
                <a:path h="947770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947770"/>
                  </a:lnTo>
                  <a:lnTo>
                    <a:pt x="0" y="947770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13758" y="4964499"/>
            <a:ext cx="9645542" cy="2598034"/>
            <a:chOff x="0" y="0"/>
            <a:chExt cx="3518720" cy="9477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18720" cy="947770"/>
            </a:xfrm>
            <a:custGeom>
              <a:avLst/>
              <a:gdLst/>
              <a:ahLst/>
              <a:cxnLst/>
              <a:rect r="r" b="b" t="t" l="l"/>
              <a:pathLst>
                <a:path h="947770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947770"/>
                  </a:lnTo>
                  <a:lnTo>
                    <a:pt x="0" y="947770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7227958" y="1848425"/>
            <a:ext cx="0" cy="2598034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7189858" y="4927285"/>
            <a:ext cx="0" cy="2598034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7222" y="7021132"/>
            <a:ext cx="4710591" cy="2650492"/>
          </a:xfrm>
          <a:custGeom>
            <a:avLst/>
            <a:gdLst/>
            <a:ahLst/>
            <a:cxnLst/>
            <a:rect r="r" b="b" t="t" l="l"/>
            <a:pathLst>
              <a:path h="2650492" w="4710591">
                <a:moveTo>
                  <a:pt x="0" y="0"/>
                </a:moveTo>
                <a:lnTo>
                  <a:pt x="4710591" y="0"/>
                </a:lnTo>
                <a:lnTo>
                  <a:pt x="4710591" y="2650492"/>
                </a:lnTo>
                <a:lnTo>
                  <a:pt x="0" y="265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Conceptos {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32546" y="2168998"/>
            <a:ext cx="8524589" cy="110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Superficie (Surface): Es el área en la que se dibujan los objetos gráficos del juego, como personajes y escenarios.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32546" y="5124450"/>
            <a:ext cx="8524589" cy="110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Eventos (Events): Son las interacciones del usuario, como presionar teclas o mover el mouse.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2546" y="3470875"/>
            <a:ext cx="8524589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Pantalla (Display): Es la ventana o superficie visible donde se renderiza el juego.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32546" y="6244466"/>
            <a:ext cx="9165212" cy="110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Bucle del Juego (Game Loop): Es el ciclo continuo que actualiza la lógica del juego y redibuja la pantalla.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5243" y="2447733"/>
            <a:ext cx="6464615" cy="352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5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¿Qué es Pygame?</a:t>
            </a:r>
          </a:p>
          <a:p>
            <a:pPr algn="l">
              <a:lnSpc>
                <a:spcPts val="3145"/>
              </a:lnSpc>
            </a:pPr>
            <a:r>
              <a:rPr lang="en-US" sz="25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Pygame es una librería de Python diseñada para el desarrollo de videojuegos y aplicaciones multimedia. Facilita la creación de gráficos, sonidos y animaciones de manera sencilla, aprovechando las funcionalidades básicas de Python.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578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1307472">
            <a:off x="10546782" y="2630338"/>
            <a:ext cx="6010353" cy="5865288"/>
          </a:xfrm>
          <a:custGeom>
            <a:avLst/>
            <a:gdLst/>
            <a:ahLst/>
            <a:cxnLst/>
            <a:rect r="r" b="b" t="t" l="l"/>
            <a:pathLst>
              <a:path h="5865288" w="6010353">
                <a:moveTo>
                  <a:pt x="0" y="0"/>
                </a:moveTo>
                <a:lnTo>
                  <a:pt x="6010353" y="0"/>
                </a:lnTo>
                <a:lnTo>
                  <a:pt x="6010353" y="5865288"/>
                </a:lnTo>
                <a:lnTo>
                  <a:pt x="0" y="586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36" r="0" b="-12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Caracteristicas {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557135" y="897636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95897"/>
            <a:ext cx="7198617" cy="6761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6461" indent="-288231" lvl="1">
              <a:lnSpc>
                <a:spcPts val="4939"/>
              </a:lnSpc>
              <a:buFont typeface="Arial"/>
              <a:buChar char="•"/>
            </a:pPr>
            <a:r>
              <a:rPr lang="en-US" sz="2670">
                <a:solidFill>
                  <a:srgbClr val="FFFFF6"/>
                </a:solidFill>
                <a:latin typeface="Courier Prime"/>
                <a:ea typeface="Courier Prime"/>
                <a:cs typeface="Courier Prime"/>
                <a:sym typeface="Courier Prime"/>
              </a:rPr>
              <a:t>Gráficos 2D rápidos gracias al hardware.</a:t>
            </a:r>
          </a:p>
          <a:p>
            <a:pPr algn="l" marL="576461" indent="-288231" lvl="1">
              <a:lnSpc>
                <a:spcPts val="4939"/>
              </a:lnSpc>
              <a:buFont typeface="Arial"/>
              <a:buChar char="•"/>
            </a:pPr>
            <a:r>
              <a:rPr lang="en-US" sz="2670">
                <a:solidFill>
                  <a:srgbClr val="FFFFF6"/>
                </a:solidFill>
                <a:latin typeface="Courier Prime"/>
                <a:ea typeface="Courier Prime"/>
                <a:cs typeface="Courier Prime"/>
                <a:sym typeface="Courier Prime"/>
              </a:rPr>
              <a:t>Manejo fácil de imágenes y personajes (sprites).</a:t>
            </a:r>
          </a:p>
          <a:p>
            <a:pPr algn="l" marL="576461" indent="-288231" lvl="1">
              <a:lnSpc>
                <a:spcPts val="4939"/>
              </a:lnSpc>
              <a:buFont typeface="Arial"/>
              <a:buChar char="•"/>
            </a:pPr>
            <a:r>
              <a:rPr lang="en-US" sz="2670">
                <a:solidFill>
                  <a:srgbClr val="FFFFF6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Control de eventos como teclado, mouse y joystick.</a:t>
            </a:r>
          </a:p>
          <a:p>
            <a:pPr algn="l" marL="576461" indent="-288231" lvl="1">
              <a:lnSpc>
                <a:spcPts val="4939"/>
              </a:lnSpc>
              <a:buFont typeface="Arial"/>
              <a:buChar char="•"/>
            </a:pPr>
            <a:r>
              <a:rPr lang="en-US" sz="2670">
                <a:solidFill>
                  <a:srgbClr val="FFFFF6"/>
                </a:solidFill>
                <a:latin typeface="Courier Prime"/>
                <a:ea typeface="Courier Prime"/>
                <a:cs typeface="Courier Prime"/>
                <a:sym typeface="Courier Prime"/>
              </a:rPr>
              <a:t>Reproducción de sonidos y música.</a:t>
            </a:r>
          </a:p>
          <a:p>
            <a:pPr algn="l" marL="576461" indent="-288231" lvl="1">
              <a:lnSpc>
                <a:spcPts val="4939"/>
              </a:lnSpc>
              <a:buFont typeface="Arial"/>
              <a:buChar char="•"/>
            </a:pPr>
            <a:r>
              <a:rPr lang="en-US" sz="2670">
                <a:solidFill>
                  <a:srgbClr val="FFFFF6"/>
                </a:solidFill>
                <a:latin typeface="Courier Prime"/>
                <a:ea typeface="Courier Prime"/>
                <a:cs typeface="Courier Prime"/>
                <a:sym typeface="Courier Prime"/>
              </a:rPr>
              <a:t>Detección de colisiones entre objetos.</a:t>
            </a:r>
          </a:p>
          <a:p>
            <a:pPr algn="l">
              <a:lnSpc>
                <a:spcPts val="49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550538" y="725637"/>
            <a:ext cx="4287696" cy="2680643"/>
          </a:xfrm>
          <a:custGeom>
            <a:avLst/>
            <a:gdLst/>
            <a:ahLst/>
            <a:cxnLst/>
            <a:rect r="r" b="b" t="t" l="l"/>
            <a:pathLst>
              <a:path h="2680643" w="4287696">
                <a:moveTo>
                  <a:pt x="4287695" y="0"/>
                </a:moveTo>
                <a:lnTo>
                  <a:pt x="0" y="0"/>
                </a:lnTo>
                <a:lnTo>
                  <a:pt x="0" y="2680644"/>
                </a:lnTo>
                <a:lnTo>
                  <a:pt x="4287695" y="2680644"/>
                </a:lnTo>
                <a:lnTo>
                  <a:pt x="4287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1598038" y="3803178"/>
            <a:ext cx="4287696" cy="2680643"/>
          </a:xfrm>
          <a:custGeom>
            <a:avLst/>
            <a:gdLst/>
            <a:ahLst/>
            <a:cxnLst/>
            <a:rect r="r" b="b" t="t" l="l"/>
            <a:pathLst>
              <a:path h="2680643" w="4287696">
                <a:moveTo>
                  <a:pt x="4287695" y="0"/>
                </a:moveTo>
                <a:lnTo>
                  <a:pt x="0" y="0"/>
                </a:lnTo>
                <a:lnTo>
                  <a:pt x="0" y="2680644"/>
                </a:lnTo>
                <a:lnTo>
                  <a:pt x="4287695" y="2680644"/>
                </a:lnTo>
                <a:lnTo>
                  <a:pt x="4287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2550538" y="6880719"/>
            <a:ext cx="4287696" cy="2680643"/>
          </a:xfrm>
          <a:custGeom>
            <a:avLst/>
            <a:gdLst/>
            <a:ahLst/>
            <a:cxnLst/>
            <a:rect r="r" b="b" t="t" l="l"/>
            <a:pathLst>
              <a:path h="2680643" w="4287696">
                <a:moveTo>
                  <a:pt x="4287695" y="0"/>
                </a:moveTo>
                <a:lnTo>
                  <a:pt x="0" y="0"/>
                </a:lnTo>
                <a:lnTo>
                  <a:pt x="0" y="2680644"/>
                </a:lnTo>
                <a:lnTo>
                  <a:pt x="4287695" y="2680644"/>
                </a:lnTo>
                <a:lnTo>
                  <a:pt x="4287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148733" y="3086100"/>
            <a:ext cx="1990535" cy="4114800"/>
          </a:xfrm>
          <a:custGeom>
            <a:avLst/>
            <a:gdLst/>
            <a:ahLst/>
            <a:cxnLst/>
            <a:rect r="r" b="b" t="t" l="l"/>
            <a:pathLst>
              <a:path h="4114800" w="1990535">
                <a:moveTo>
                  <a:pt x="0" y="0"/>
                </a:moveTo>
                <a:lnTo>
                  <a:pt x="1990534" y="0"/>
                </a:lnTo>
                <a:lnTo>
                  <a:pt x="1990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6838233" y="2065959"/>
            <a:ext cx="1310499" cy="3077541"/>
          </a:xfrm>
          <a:prstGeom prst="line">
            <a:avLst/>
          </a:prstGeom>
          <a:ln cap="flat" w="38100">
            <a:solidFill>
              <a:srgbClr val="2EE4EB"/>
            </a:solidFill>
            <a:prstDash val="solid"/>
            <a:headEnd type="oval" len="lg" w="lg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5885733" y="5143500"/>
            <a:ext cx="2262999" cy="0"/>
          </a:xfrm>
          <a:prstGeom prst="line">
            <a:avLst/>
          </a:prstGeom>
          <a:ln cap="flat" w="38100">
            <a:solidFill>
              <a:srgbClr val="2EE4EB"/>
            </a:solidFill>
            <a:prstDash val="solid"/>
            <a:headEnd type="oval" len="lg" w="lg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>
            <a:off x="6838233" y="5143500"/>
            <a:ext cx="1310499" cy="3077541"/>
          </a:xfrm>
          <a:prstGeom prst="line">
            <a:avLst/>
          </a:prstGeom>
          <a:ln cap="flat" w="38100">
            <a:solidFill>
              <a:srgbClr val="2EE4EB"/>
            </a:solidFill>
            <a:prstDash val="solid"/>
            <a:headEnd type="oval" len="lg" w="lg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-5400000">
            <a:off x="2250601" y="8119442"/>
            <a:ext cx="862716" cy="748662"/>
          </a:xfrm>
          <a:custGeom>
            <a:avLst/>
            <a:gdLst/>
            <a:ahLst/>
            <a:cxnLst/>
            <a:rect r="r" b="b" t="t" l="l"/>
            <a:pathLst>
              <a:path h="748662" w="862716">
                <a:moveTo>
                  <a:pt x="0" y="0"/>
                </a:moveTo>
                <a:lnTo>
                  <a:pt x="862716" y="0"/>
                </a:lnTo>
                <a:lnTo>
                  <a:pt x="862716" y="748662"/>
                </a:lnTo>
                <a:lnTo>
                  <a:pt x="0" y="748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5400000">
            <a:off x="1288758" y="5102209"/>
            <a:ext cx="862716" cy="748662"/>
          </a:xfrm>
          <a:custGeom>
            <a:avLst/>
            <a:gdLst/>
            <a:ahLst/>
            <a:cxnLst/>
            <a:rect r="r" b="b" t="t" l="l"/>
            <a:pathLst>
              <a:path h="748662" w="862716">
                <a:moveTo>
                  <a:pt x="0" y="0"/>
                </a:moveTo>
                <a:lnTo>
                  <a:pt x="862716" y="0"/>
                </a:lnTo>
                <a:lnTo>
                  <a:pt x="862716" y="748662"/>
                </a:lnTo>
                <a:lnTo>
                  <a:pt x="0" y="748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2250601" y="2026365"/>
            <a:ext cx="862716" cy="748662"/>
          </a:xfrm>
          <a:custGeom>
            <a:avLst/>
            <a:gdLst/>
            <a:ahLst/>
            <a:cxnLst/>
            <a:rect r="r" b="b" t="t" l="l"/>
            <a:pathLst>
              <a:path h="748662" w="862716">
                <a:moveTo>
                  <a:pt x="0" y="0"/>
                </a:moveTo>
                <a:lnTo>
                  <a:pt x="862716" y="0"/>
                </a:lnTo>
                <a:lnTo>
                  <a:pt x="862716" y="748662"/>
                </a:lnTo>
                <a:lnTo>
                  <a:pt x="0" y="748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748808" y="8018353"/>
            <a:ext cx="7638339" cy="1790236"/>
          </a:xfrm>
          <a:custGeom>
            <a:avLst/>
            <a:gdLst/>
            <a:ahLst/>
            <a:cxnLst/>
            <a:rect r="r" b="b" t="t" l="l"/>
            <a:pathLst>
              <a:path h="1790236" w="7638339">
                <a:moveTo>
                  <a:pt x="0" y="0"/>
                </a:moveTo>
                <a:lnTo>
                  <a:pt x="7638339" y="0"/>
                </a:lnTo>
                <a:lnTo>
                  <a:pt x="7638339" y="1790236"/>
                </a:lnTo>
                <a:lnTo>
                  <a:pt x="0" y="17902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49596" y="1987613"/>
            <a:ext cx="3089580" cy="9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02259" indent="-151129" lvl="1">
              <a:lnSpc>
                <a:spcPts val="1917"/>
              </a:lnSpc>
              <a:spcBef>
                <a:spcPct val="0"/>
              </a:spcBef>
              <a:buFont typeface="Arial"/>
              <a:buChar char="•"/>
            </a:pPr>
            <a:r>
              <a:rPr lang="en-US" sz="13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Tene</a:t>
            </a:r>
            <a:r>
              <a:rPr lang="en-US" sz="1399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 Python instalado en tu sistema.</a:t>
            </a:r>
          </a:p>
          <a:p>
            <a:pPr algn="r" marL="302259" indent="-151129" lvl="1">
              <a:lnSpc>
                <a:spcPts val="1917"/>
              </a:lnSpc>
              <a:spcBef>
                <a:spcPct val="0"/>
              </a:spcBef>
              <a:buFont typeface="Arial"/>
              <a:buChar char="•"/>
            </a:pPr>
            <a:r>
              <a:rPr lang="en-US" sz="1399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Asegurarse de tener pip para gestionar paquetes.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2150" y="4978850"/>
            <a:ext cx="3292763" cy="9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302259" indent="-151129" lvl="1">
              <a:lnSpc>
                <a:spcPts val="1917"/>
              </a:lnSpc>
              <a:spcBef>
                <a:spcPct val="0"/>
              </a:spcBef>
              <a:buFont typeface="Arial"/>
              <a:buChar char="•"/>
            </a:pPr>
            <a:r>
              <a:rPr lang="en-US" sz="13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Ab</a:t>
            </a:r>
            <a:r>
              <a:rPr lang="en-US" sz="1399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re la terminal o línea de comandos.</a:t>
            </a:r>
          </a:p>
          <a:p>
            <a:pPr algn="r" marL="302259" indent="-151129" lvl="1">
              <a:lnSpc>
                <a:spcPts val="1917"/>
              </a:lnSpc>
              <a:spcBef>
                <a:spcPct val="0"/>
              </a:spcBef>
              <a:buFont typeface="Arial"/>
              <a:buChar char="•"/>
            </a:pPr>
            <a:r>
              <a:rPr lang="en-US" sz="1399" strike="noStrike" u="none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Escribe el siguiente comando para instalar Pygame</a:t>
            </a:r>
          </a:p>
          <a:p>
            <a:pPr algn="r" marL="0" indent="0" lvl="0">
              <a:lnSpc>
                <a:spcPts val="1917"/>
              </a:lnSpc>
              <a:spcBef>
                <a:spcPct val="0"/>
              </a:spcBef>
            </a:pPr>
            <a:r>
              <a:rPr lang="en-US" b="true" sz="1399" strike="noStrike" u="non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“pip install pygame”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49596" y="8172172"/>
            <a:ext cx="3089580" cy="74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17"/>
              </a:lnSpc>
              <a:spcBef>
                <a:spcPct val="0"/>
              </a:spcBef>
            </a:pPr>
            <a:r>
              <a:rPr lang="en-US" sz="13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Ejecutamos el siguiente script en Python para verificar si Pygame está correctamente instalado: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71715" y="999490"/>
            <a:ext cx="24570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2100"/>
              </a:lnSpc>
            </a:pPr>
            <a:r>
              <a:rPr lang="en-US" sz="1500" spc="60">
                <a:solidFill>
                  <a:srgbClr val="3C3C3B"/>
                </a:solidFill>
                <a:latin typeface="HK Modular"/>
                <a:ea typeface="HK Modular"/>
                <a:cs typeface="HK Modular"/>
                <a:sym typeface="HK Modular"/>
              </a:rPr>
              <a:t>Requisitos previos: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07058" y="4065085"/>
            <a:ext cx="260785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2100"/>
              </a:lnSpc>
            </a:pPr>
            <a:r>
              <a:rPr lang="en-US" sz="1500" spc="60">
                <a:solidFill>
                  <a:srgbClr val="3C3C3B"/>
                </a:solidFill>
                <a:latin typeface="HK Modular"/>
                <a:ea typeface="HK Modular"/>
                <a:cs typeface="HK Modular"/>
                <a:sym typeface="HK Modular"/>
              </a:rPr>
              <a:t>Pasos para la instalación: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71715" y="7140412"/>
            <a:ext cx="24570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2100"/>
              </a:lnSpc>
            </a:pPr>
            <a:r>
              <a:rPr lang="en-US" sz="1500" spc="60">
                <a:solidFill>
                  <a:srgbClr val="3C3C3B"/>
                </a:solidFill>
                <a:latin typeface="HK Modular"/>
                <a:ea typeface="HK Modular"/>
                <a:cs typeface="HK Modular"/>
                <a:sym typeface="HK Modular"/>
              </a:rPr>
              <a:t>Verificar la instalación: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1783" y="562647"/>
            <a:ext cx="4527869" cy="9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69"/>
              </a:lnSpc>
            </a:pPr>
            <a:r>
              <a:rPr lang="en-US" sz="2764" spc="110">
                <a:solidFill>
                  <a:srgbClr val="FFFFF6"/>
                </a:solidFill>
                <a:latin typeface="HK Modular"/>
                <a:ea typeface="HK Modular"/>
                <a:cs typeface="HK Modular"/>
                <a:sym typeface="HK Modular"/>
              </a:rPr>
              <a:t>PROCESOS DE INSTALACION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18760" y="8328990"/>
            <a:ext cx="526398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spc="72">
                <a:solidFill>
                  <a:srgbClr val="3C3C3B"/>
                </a:solidFill>
                <a:latin typeface="HK Modular"/>
                <a:ea typeface="HK Modular"/>
                <a:cs typeface="HK Modular"/>
                <a:sym typeface="HK Modular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6917" y="5311757"/>
            <a:ext cx="526398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spc="72">
                <a:solidFill>
                  <a:srgbClr val="3C3C3B"/>
                </a:solidFill>
                <a:latin typeface="HK Modular"/>
                <a:ea typeface="HK Modular"/>
                <a:cs typeface="HK Modular"/>
                <a:sym typeface="HK Modular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18760" y="2235914"/>
            <a:ext cx="526398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spc="72">
                <a:solidFill>
                  <a:srgbClr val="3C3C3B"/>
                </a:solidFill>
                <a:latin typeface="HK Modular"/>
                <a:ea typeface="HK Modular"/>
                <a:cs typeface="HK Modular"/>
                <a:sym typeface="HK Modular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74385"/>
            <a:ext cx="9645542" cy="2598034"/>
            <a:chOff x="0" y="0"/>
            <a:chExt cx="3518720" cy="947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8720" cy="947770"/>
            </a:xfrm>
            <a:custGeom>
              <a:avLst/>
              <a:gdLst/>
              <a:ahLst/>
              <a:cxnLst/>
              <a:rect r="r" b="b" t="t" l="l"/>
              <a:pathLst>
                <a:path h="947770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947770"/>
                  </a:lnTo>
                  <a:lnTo>
                    <a:pt x="0" y="947770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990459"/>
            <a:ext cx="9645542" cy="2966851"/>
            <a:chOff x="0" y="0"/>
            <a:chExt cx="3518720" cy="10823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18720" cy="1082315"/>
            </a:xfrm>
            <a:custGeom>
              <a:avLst/>
              <a:gdLst/>
              <a:ahLst/>
              <a:cxnLst/>
              <a:rect r="r" b="b" t="t" l="l"/>
              <a:pathLst>
                <a:path h="1082315" w="3518720">
                  <a:moveTo>
                    <a:pt x="0" y="0"/>
                  </a:moveTo>
                  <a:lnTo>
                    <a:pt x="3518720" y="0"/>
                  </a:lnTo>
                  <a:lnTo>
                    <a:pt x="3518720" y="1082315"/>
                  </a:lnTo>
                  <a:lnTo>
                    <a:pt x="0" y="1082315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AutoShape 6" id="6"/>
          <p:cNvSpPr/>
          <p:nvPr/>
        </p:nvSpPr>
        <p:spPr>
          <a:xfrm rot="5400000">
            <a:off x="-232217" y="4135302"/>
            <a:ext cx="2598034" cy="0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-232217" y="7251376"/>
            <a:ext cx="2598034" cy="0"/>
          </a:xfrm>
          <a:prstGeom prst="line">
            <a:avLst/>
          </a:prstGeom>
          <a:ln cap="flat" w="76200">
            <a:solidFill>
              <a:srgbClr val="73737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Casos de Uso {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9030" y="3146322"/>
            <a:ext cx="8524589" cy="37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Desarrollo de Juegos 2D Complejos: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9030" y="6201705"/>
            <a:ext cx="8524589" cy="37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Simulaciones Gráficas Interactivas: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9030" y="3681266"/>
            <a:ext cx="8524589" cy="146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Pygame proporciona control completo sobre el ciclo de vida del juego. Se puede integrar con motores de física externos para la simulación de físicas realistas.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547" y="6830568"/>
            <a:ext cx="9161848" cy="182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Pygame es ideal para desarrollar simulaciones visuales complejas que incluyen la interacción con el usuario. Las simulaciones físicas se pueden manejar mediante bibliotecas como Pymunk (integrada en Pygame).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73669" y="3619813"/>
            <a:ext cx="5534548" cy="508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Aunque es más conocida por videojuegos, Pygame se puede usar para desarrollar herramientas interactivas para visualizar datos en tiempo real. Con el soporte de gráficos 2D, se pueden crear gráficos y diagramas animados.</a:t>
            </a:r>
          </a:p>
          <a:p>
            <a:pPr algn="l" marL="518160" indent="-259080" lvl="1">
              <a:lnSpc>
                <a:spcPts val="2904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Ejemplo: Creación de dashboards interactivos con actualizaciones visuales en tiempo real.</a:t>
            </a:r>
          </a:p>
          <a:p>
            <a:pPr algn="l">
              <a:lnSpc>
                <a:spcPts val="290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557135" y="8675370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74292" y="2966871"/>
            <a:ext cx="8524589" cy="37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Visualización de Datos Interactivos: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578" y="-102870"/>
            <a:ext cx="9314578" cy="10389870"/>
            <a:chOff x="0" y="0"/>
            <a:chExt cx="3397983" cy="3790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7983" cy="3790253"/>
            </a:xfrm>
            <a:custGeom>
              <a:avLst/>
              <a:gdLst/>
              <a:ahLst/>
              <a:cxnLst/>
              <a:rect r="r" b="b" t="t" l="l"/>
              <a:pathLst>
                <a:path h="3790253" w="3397983">
                  <a:moveTo>
                    <a:pt x="0" y="0"/>
                  </a:moveTo>
                  <a:lnTo>
                    <a:pt x="3397983" y="0"/>
                  </a:lnTo>
                  <a:lnTo>
                    <a:pt x="3397983" y="3790253"/>
                  </a:lnTo>
                  <a:lnTo>
                    <a:pt x="0" y="3790253"/>
                  </a:lnTo>
                  <a:close/>
                </a:path>
              </a:pathLst>
            </a:custGeom>
            <a:solidFill>
              <a:srgbClr val="2D2D35"/>
            </a:solidFill>
          </p:spPr>
        </p:sp>
      </p:grpSp>
      <p:sp>
        <p:nvSpPr>
          <p:cNvPr name="AutoShape 4" id="4"/>
          <p:cNvSpPr/>
          <p:nvPr/>
        </p:nvSpPr>
        <p:spPr>
          <a:xfrm>
            <a:off x="10230706" y="-392312"/>
            <a:ext cx="47625" cy="9048382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804347" y="2561212"/>
            <a:ext cx="4234649" cy="5211876"/>
          </a:xfrm>
          <a:custGeom>
            <a:avLst/>
            <a:gdLst/>
            <a:ahLst/>
            <a:cxnLst/>
            <a:rect r="r" b="b" t="t" l="l"/>
            <a:pathLst>
              <a:path h="5211876" w="4234649">
                <a:moveTo>
                  <a:pt x="0" y="0"/>
                </a:moveTo>
                <a:lnTo>
                  <a:pt x="4234649" y="0"/>
                </a:lnTo>
                <a:lnTo>
                  <a:pt x="4234649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5982" y="1047750"/>
            <a:ext cx="751693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Ventajas {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08218" y="8783955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5982" y="2504062"/>
            <a:ext cx="7678007" cy="607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8537" indent="-274269" lvl="1">
              <a:lnSpc>
                <a:spcPts val="3455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Aceleración de gráficos 2D con SDL, lo que mejora el rendimiento en comparación con soluciones puramente basadas en CPU.</a:t>
            </a:r>
          </a:p>
          <a:p>
            <a:pPr algn="l" marL="548537" indent="-274269" lvl="1">
              <a:lnSpc>
                <a:spcPts val="3455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Soporte multiplataforma sin necesidad de modificar el código.</a:t>
            </a:r>
          </a:p>
          <a:p>
            <a:pPr algn="l" marL="548537" indent="-274269" lvl="1">
              <a:lnSpc>
                <a:spcPts val="3455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Alto nivel de control sobre los aspectos gráficos, lo que permite la optimización manual en aplicaciones avanzadas.</a:t>
            </a:r>
          </a:p>
          <a:p>
            <a:pPr algn="l" marL="548537" indent="-274269" lvl="1">
              <a:lnSpc>
                <a:spcPts val="3455"/>
              </a:lnSpc>
              <a:buFont typeface="Arial"/>
              <a:buChar char="•"/>
            </a:pPr>
            <a:r>
              <a:rPr lang="en-US" sz="254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Integración sencilla con otros módulos de Python para lógica avanzada, inteligencia artificial o procesamiento de datos.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3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673" y="-392062"/>
            <a:ext cx="0" cy="9650362"/>
          </a:xfrm>
          <a:prstGeom prst="line">
            <a:avLst/>
          </a:prstGeom>
          <a:ln cap="flat" w="95250">
            <a:solidFill>
              <a:srgbClr val="2D2D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76928" y="2971038"/>
            <a:ext cx="7098259" cy="3503917"/>
          </a:xfrm>
          <a:custGeom>
            <a:avLst/>
            <a:gdLst/>
            <a:ahLst/>
            <a:cxnLst/>
            <a:rect r="r" b="b" t="t" l="l"/>
            <a:pathLst>
              <a:path h="3503917" w="7098259">
                <a:moveTo>
                  <a:pt x="0" y="0"/>
                </a:moveTo>
                <a:lnTo>
                  <a:pt x="7098258" y="0"/>
                </a:lnTo>
                <a:lnTo>
                  <a:pt x="7098258" y="3503917"/>
                </a:lnTo>
                <a:lnTo>
                  <a:pt x="0" y="3503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47750"/>
            <a:ext cx="7031406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Desventajas {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92918" y="8415361"/>
            <a:ext cx="702165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59"/>
              </a:lnSpc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208" y="2728406"/>
            <a:ext cx="7791710" cy="5472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699" indent="-288849" lvl="1">
              <a:lnSpc>
                <a:spcPts val="3639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Limitado a gráficos 2D; no ofrece soporte nativo para gráficos 3D avanzados.</a:t>
            </a:r>
          </a:p>
          <a:p>
            <a:pPr algn="l" marL="577699" indent="-288849" lvl="1">
              <a:lnSpc>
                <a:spcPts val="3639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 gestión de recursos como imágenes y sonidos puede ser ineficiente en proyectos grandes si no se optimiza correctamente.</a:t>
            </a:r>
          </a:p>
          <a:p>
            <a:pPr algn="l" marL="577699" indent="-288849" lvl="1">
              <a:lnSpc>
                <a:spcPts val="3639"/>
              </a:lnSpc>
              <a:buFont typeface="Arial"/>
              <a:buChar char="•"/>
            </a:pPr>
            <a:r>
              <a:rPr lang="en-US" sz="2675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No incluye un motor físico avanzado, lo que requiere integrar bibliotecas externas para simulaciones complejas.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DAGTaUHCuTA</dc:identifier>
  <dcterms:modified xsi:type="dcterms:W3CDTF">2011-08-01T06:04:30Z</dcterms:modified>
  <cp:revision>1</cp:revision>
  <dc:title>Parcial</dc:title>
</cp:coreProperties>
</file>